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34"/>
  </p:notesMasterIdLst>
  <p:sldIdLst>
    <p:sldId id="261" r:id="rId2"/>
    <p:sldId id="262" r:id="rId3"/>
    <p:sldId id="263" r:id="rId4"/>
    <p:sldId id="264" r:id="rId5"/>
    <p:sldId id="265" r:id="rId6"/>
    <p:sldId id="266" r:id="rId7"/>
    <p:sldId id="268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7" r:id="rId27"/>
    <p:sldId id="298" r:id="rId28"/>
    <p:sldId id="299" r:id="rId29"/>
    <p:sldId id="300" r:id="rId30"/>
    <p:sldId id="301" r:id="rId31"/>
    <p:sldId id="302" r:id="rId32"/>
    <p:sldId id="303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9C801-8FE0-4B5F-8F83-E92AF2B2D8B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BAB51-1D17-433F-95D7-7762A81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9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063B0B1-5748-4BF3-B17B-7E5370F3AC1B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DF00223-E2AA-45D9-BCB5-CD801759EA1C}" type="slidenum">
              <a:rPr lang="ar-SA" altLang="en-US" sz="1200" b="0" i="0"/>
              <a:pPr algn="r"/>
              <a:t>7</a:t>
            </a:fld>
            <a:endParaRPr lang="en-CA" altLang="en-US" sz="1200" b="0" i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252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030DA88-780F-4F8D-BFD6-E82AF4D3616C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D4460A7-F5EE-4164-A7D4-B362416473F6}" type="slidenum">
              <a:rPr lang="ar-SA" altLang="en-US" sz="1200" b="0" i="0"/>
              <a:pPr algn="r"/>
              <a:t>23</a:t>
            </a:fld>
            <a:endParaRPr lang="en-CA" altLang="en-US" sz="1200" b="0" i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359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123DD56-9AC7-41D2-B4C9-DD8503757E9C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C7CC7DF-943A-4D5C-88C2-3EA877155C21}" type="slidenum">
              <a:rPr lang="ar-SA" altLang="en-US" sz="1200" b="0" i="0"/>
              <a:pPr algn="r"/>
              <a:t>24</a:t>
            </a:fld>
            <a:endParaRPr lang="en-CA" altLang="en-US" sz="1200" b="0" i="0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990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301FDA4-9CC8-4D65-8DE4-B72FA105A956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D630313-2EAA-4D67-8D2C-EFEEE1CE0F92}" type="slidenum">
              <a:rPr lang="ar-SA" altLang="en-US" sz="1200" b="0" i="0"/>
              <a:pPr algn="r"/>
              <a:t>29</a:t>
            </a:fld>
            <a:endParaRPr lang="en-CA" altLang="en-US" sz="1200" b="0" i="0"/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160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7CC0913-98AA-46AE-AAC0-6A6C03105605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70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62D982B-DC10-46BD-B428-FA430FAFFEF0}" type="slidenum">
              <a:rPr lang="ar-SA" altLang="en-US" sz="1200" b="0" i="0"/>
              <a:pPr algn="r"/>
              <a:t>31</a:t>
            </a:fld>
            <a:endParaRPr lang="en-CA" altLang="en-US" sz="1200" b="0" i="0"/>
          </a:p>
        </p:txBody>
      </p:sp>
      <p:sp>
        <p:nvSpPr>
          <p:cNvPr id="70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80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2E49328-A998-4D58-9382-A686A20D2706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ABA4C3A-EBDD-41D0-8586-86E469BE6C92}" type="slidenum">
              <a:rPr lang="ar-SA" altLang="en-US" sz="1200" b="0" i="0"/>
              <a:pPr algn="r"/>
              <a:t>8</a:t>
            </a:fld>
            <a:endParaRPr lang="en-CA" altLang="en-US" sz="1200" b="0" i="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383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CA1EE3D-045F-444B-A002-DCA58CE470A4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890D575-CD28-4B1E-A315-767A89E1501A}" type="slidenum">
              <a:rPr lang="ar-SA" altLang="en-US" sz="1200" b="0" i="0"/>
              <a:pPr algn="r"/>
              <a:t>9</a:t>
            </a:fld>
            <a:endParaRPr lang="en-CA" altLang="en-US" sz="1200" b="0" i="0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591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5BDB0E2-25D3-43D4-9B2D-CC21A5F84BE5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E0E968E-9F70-4669-8174-AB76C9258B5B}" type="slidenum">
              <a:rPr lang="ar-SA" altLang="en-US" sz="1200" b="0" i="0"/>
              <a:pPr algn="r"/>
              <a:t>10</a:t>
            </a:fld>
            <a:endParaRPr lang="en-CA" altLang="en-US" sz="1200" b="0" i="0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114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7FBE642-3C22-49DB-8B3E-0FFE6F758C42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BB2990B-788B-43C4-9B7A-E943F2BFB53A}" type="slidenum">
              <a:rPr lang="ar-SA" altLang="en-US" sz="1200" b="0" i="0"/>
              <a:pPr algn="r"/>
              <a:t>12</a:t>
            </a:fld>
            <a:endParaRPr lang="en-CA" altLang="en-US" sz="1200" b="0" i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30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FBB7239-5789-4A6E-B763-6BF2686833E9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ECCFFFF-9954-475E-8FD3-5219599615EF}" type="slidenum">
              <a:rPr lang="ar-SA" altLang="en-US" sz="1200" b="0" i="0"/>
              <a:pPr algn="r"/>
              <a:t>15</a:t>
            </a:fld>
            <a:endParaRPr lang="en-CA" altLang="en-US" sz="1200" b="0" i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016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5B591AA-A3D3-4AF9-91EE-182DB5B8F594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7250DCF-583E-45E5-A370-13D13CC0AB9E}" type="slidenum">
              <a:rPr lang="ar-SA" altLang="en-US" sz="1200" b="0" i="0"/>
              <a:pPr algn="r"/>
              <a:t>18</a:t>
            </a:fld>
            <a:endParaRPr lang="en-CA" altLang="en-US" sz="1200" b="0" i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545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19CE2F2-BA48-4810-BA24-803E586C4DAE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70B4AC1-21C9-4400-BEEA-887F4436F1FB}" type="slidenum">
              <a:rPr lang="ar-SA" altLang="en-US" sz="1200" b="0" i="0"/>
              <a:pPr algn="r"/>
              <a:t>19</a:t>
            </a:fld>
            <a:endParaRPr lang="en-CA" altLang="en-US" sz="1200" b="0" i="0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281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25E0B79-3ABA-4C77-83C9-6F444A198158}" type="datetime1">
              <a:rPr lang="en-CA" altLang="en-US" sz="1200" b="0" i="0" smtClean="0"/>
              <a:t>2016-10-25</a:t>
            </a:fld>
            <a:endParaRPr lang="en-CA" altLang="en-US" sz="1200" b="0" i="0"/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09638"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09638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452E99E-F270-4601-9E83-32D1A00347CE}" type="slidenum">
              <a:rPr lang="ar-SA" altLang="en-US" sz="1200" b="0" i="0"/>
              <a:pPr algn="r"/>
              <a:t>20</a:t>
            </a:fld>
            <a:endParaRPr lang="en-CA" altLang="en-US" sz="1200" b="0" i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50888"/>
            <a:ext cx="6589713" cy="3708400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13288"/>
            <a:ext cx="4935537" cy="44672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17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317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17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188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59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25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0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3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8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9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6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6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A1C1-42D0-4EDB-BB3F-D2D4E1136EB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CEB2AB-0621-4272-AC75-F3DEE530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2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30176"/>
            <a:ext cx="8229600" cy="56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altLang="en-US">
                <a:solidFill>
                  <a:srgbClr val="CC0000"/>
                </a:solidFill>
              </a:rPr>
              <a:t>What’s a Technical Report?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811338" y="873125"/>
            <a:ext cx="8640762" cy="4789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</a:rPr>
              <a:t>A written technical account of something heard, seen, done, studied,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/>
              <a:t>Summary of an event (trial, mill visit)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/>
              <a:t>A thesis, journal paper, technical review </a:t>
            </a:r>
          </a:p>
          <a:p>
            <a:pPr eaLnBrk="1" hangingPunct="1">
              <a:lnSpc>
                <a:spcPct val="90000"/>
              </a:lnSpc>
            </a:pPr>
            <a:endParaRPr lang="en-U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</a:rPr>
              <a:t>Conveys specific technical information from you to readers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/>
              <a:t>Specific subject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/>
              <a:t>Technical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/>
              <a:t>Tailored to readers</a:t>
            </a:r>
          </a:p>
        </p:txBody>
      </p:sp>
    </p:spTree>
    <p:extLst>
      <p:ext uri="{BB962C8B-B14F-4D97-AF65-F5344CB8AC3E}">
        <p14:creationId xmlns:p14="http://schemas.microsoft.com/office/powerpoint/2010/main" val="86975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598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Default Style (unless otherwise directed)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1196976"/>
            <a:ext cx="8677275" cy="4968875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altLang="en-US"/>
              <a:t>Numbering pages, figures, tables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all numbers must be </a:t>
            </a:r>
            <a:r>
              <a:rPr lang="en-US" altLang="en-US" u="sng">
                <a:solidFill>
                  <a:srgbClr val="FF3300"/>
                </a:solidFill>
              </a:rPr>
              <a:t>globally</a:t>
            </a:r>
            <a:r>
              <a:rPr lang="en-US" altLang="en-US"/>
              <a:t> unique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all must be in lexicographically increasing order, e.g.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/>
              <a:t>1, 2, 3, 4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-1, </a:t>
            </a:r>
            <a:r>
              <a:rPr lang="en-US" altLang="en-US" sz="2400"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-2, </a:t>
            </a:r>
            <a:r>
              <a:rPr lang="en-US" altLang="en-US" sz="2400"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-3, … </a:t>
            </a:r>
            <a:r>
              <a:rPr lang="en-US" altLang="en-US" sz="2400">
                <a:latin typeface="Times New Roman" panose="02020603050405020304" pitchFamily="18" charset="0"/>
              </a:rPr>
              <a:t>II</a:t>
            </a:r>
            <a:r>
              <a:rPr lang="en-US" altLang="en-US" sz="2400"/>
              <a:t>-1, </a:t>
            </a:r>
            <a:r>
              <a:rPr lang="en-US" altLang="en-US" sz="2400">
                <a:latin typeface="Times New Roman" panose="02020603050405020304" pitchFamily="18" charset="0"/>
              </a:rPr>
              <a:t>II</a:t>
            </a:r>
            <a:r>
              <a:rPr lang="en-US" altLang="en-US" sz="2400"/>
              <a:t>-2, </a:t>
            </a:r>
            <a:r>
              <a:rPr lang="en-US" altLang="en-US" sz="2400">
                <a:latin typeface="Times New Roman" panose="02020603050405020304" pitchFamily="18" charset="0"/>
              </a:rPr>
              <a:t>II</a:t>
            </a:r>
            <a:r>
              <a:rPr lang="en-US" altLang="en-US" sz="2400"/>
              <a:t>-3 (for very long reports)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115000"/>
              </a:lnSpc>
            </a:pPr>
            <a:r>
              <a:rPr lang="en-US" altLang="en-US"/>
              <a:t>Numbering Chapters, Sections, Subsections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must be globally unique and hierarchical, e.g.</a:t>
            </a:r>
            <a:br>
              <a:rPr lang="en-US" altLang="en-US"/>
            </a:br>
            <a:br>
              <a:rPr lang="en-US" altLang="en-US"/>
            </a:br>
            <a:r>
              <a:rPr lang="en-US" altLang="en-US" b="1"/>
              <a:t>1.3 Gnus and Gnats                 </a:t>
            </a:r>
            <a:r>
              <a:rPr lang="en-US" altLang="en-US" b="1">
                <a:latin typeface="Times New Roman" panose="02020603050405020304" pitchFamily="18" charset="0"/>
              </a:rPr>
              <a:t>I</a:t>
            </a:r>
            <a:r>
              <a:rPr lang="en-US" altLang="en-US" b="1"/>
              <a:t>.C Gnus and Gnats</a:t>
            </a:r>
            <a:br>
              <a:rPr lang="en-US" altLang="en-US" b="1"/>
            </a:br>
            <a:r>
              <a:rPr lang="en-US" altLang="en-US" b="1"/>
              <a:t>      1.3.1 Gnus                                 </a:t>
            </a:r>
            <a:r>
              <a:rPr lang="en-US" altLang="en-US" b="1">
                <a:latin typeface="Times New Roman" panose="02020603050405020304" pitchFamily="18" charset="0"/>
              </a:rPr>
              <a:t>I</a:t>
            </a:r>
            <a:r>
              <a:rPr lang="en-US" altLang="en-US" b="1"/>
              <a:t>.C.a Gnus </a:t>
            </a:r>
            <a:br>
              <a:rPr lang="en-US" altLang="en-US" b="1"/>
            </a:br>
            <a:r>
              <a:rPr lang="en-US" altLang="en-US" b="1"/>
              <a:t>      1.3.2 Gnats                                </a:t>
            </a:r>
            <a:r>
              <a:rPr lang="en-US" altLang="en-US" b="1">
                <a:latin typeface="Times New Roman" panose="02020603050405020304" pitchFamily="18" charset="0"/>
              </a:rPr>
              <a:t>I</a:t>
            </a:r>
            <a:r>
              <a:rPr lang="en-US" altLang="en-US" b="1"/>
              <a:t>.C.b Gnats </a:t>
            </a:r>
          </a:p>
        </p:txBody>
      </p:sp>
    </p:spTree>
    <p:extLst>
      <p:ext uri="{BB962C8B-B14F-4D97-AF65-F5344CB8AC3E}">
        <p14:creationId xmlns:p14="http://schemas.microsoft.com/office/powerpoint/2010/main" val="1882237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56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Summary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1196975"/>
            <a:ext cx="8713788" cy="4953000"/>
          </a:xfrm>
        </p:spPr>
        <p:txBody>
          <a:bodyPr/>
          <a:lstStyle/>
          <a:p>
            <a:pPr eaLnBrk="1" hangingPunct="1"/>
            <a:r>
              <a:rPr lang="en-US" altLang="en-US" b="1"/>
              <a:t>Placed at the beginning of the report (or at the end)</a:t>
            </a:r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/>
            <a:r>
              <a:rPr lang="en-US" altLang="en-US" b="1"/>
              <a:t>One or a few paragraphs summarizing the main points of the report</a:t>
            </a:r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/>
            <a:r>
              <a:rPr lang="en-US" altLang="en-US" b="1"/>
              <a:t>Written for</a:t>
            </a:r>
          </a:p>
          <a:p>
            <a:pPr lvl="1" eaLnBrk="1" hangingPunct="1"/>
            <a:r>
              <a:rPr lang="en-US" altLang="en-US" b="1"/>
              <a:t>Busy people who want to know only the main points</a:t>
            </a:r>
          </a:p>
          <a:p>
            <a:pPr lvl="1" eaLnBrk="1" hangingPunct="1"/>
            <a:r>
              <a:rPr lang="en-US" altLang="en-US" b="1"/>
              <a:t>Curious people who decide whether or not it’s worth reading further </a:t>
            </a:r>
          </a:p>
          <a:p>
            <a:pPr lvl="1" eaLnBrk="1" hangingPunct="1"/>
            <a:endParaRPr lang="en-US" altLang="en-US" b="1"/>
          </a:p>
          <a:p>
            <a:pPr eaLnBrk="1" hangingPunct="1"/>
            <a:r>
              <a:rPr lang="en-US" altLang="en-US" b="1"/>
              <a:t>Stick to Title and Objective</a:t>
            </a:r>
          </a:p>
        </p:txBody>
      </p:sp>
    </p:spTree>
    <p:extLst>
      <p:ext uri="{BB962C8B-B14F-4D97-AF65-F5344CB8AC3E}">
        <p14:creationId xmlns:p14="http://schemas.microsoft.com/office/powerpoint/2010/main" val="73333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8229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Abstract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908051"/>
            <a:ext cx="8605838" cy="5184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en-US" b="1"/>
              <a:t>Must be clear and concise (typ. 150 - 400 words)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Reader must be able to quickly identify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Helps reader decide whether to read the paper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115000"/>
              </a:lnSpc>
            </a:pPr>
            <a:r>
              <a:rPr lang="en-US" altLang="en-US" b="1"/>
              <a:t>Briefly summarize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significance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approach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Results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115000"/>
              </a:lnSpc>
            </a:pPr>
            <a:r>
              <a:rPr lang="en-US" altLang="en-US" b="1"/>
              <a:t>Do not cite references </a:t>
            </a:r>
            <a:r>
              <a:rPr lang="en-US" altLang="en-US"/>
              <a:t>(abstract may be published alone)</a:t>
            </a:r>
          </a:p>
        </p:txBody>
      </p:sp>
    </p:spTree>
    <p:extLst>
      <p:ext uri="{BB962C8B-B14F-4D97-AF65-F5344CB8AC3E}">
        <p14:creationId xmlns:p14="http://schemas.microsoft.com/office/powerpoint/2010/main" val="3711206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66875" y="107950"/>
            <a:ext cx="7772400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>
                <a:solidFill>
                  <a:srgbClr val="CC0000"/>
                </a:solidFill>
              </a:rPr>
              <a:t>Abstracts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914400"/>
            <a:ext cx="8686800" cy="5638800"/>
          </a:xfrm>
        </p:spPr>
        <p:txBody>
          <a:bodyPr/>
          <a:lstStyle/>
          <a:p>
            <a:pPr algn="just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This will be one page only of single spacing. </a:t>
            </a:r>
          </a:p>
          <a:p>
            <a:pPr algn="just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between 150 and 400 words in length. </a:t>
            </a:r>
          </a:p>
          <a:p>
            <a:pPr algn="just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can only be written after the report has been finished. </a:t>
            </a:r>
          </a:p>
          <a:p>
            <a:pPr algn="just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should highlight to the intended reader the main features of the project and any conclusions reached. </a:t>
            </a:r>
          </a:p>
          <a:p>
            <a:pPr algn="just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self contained and self explanatory. 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What the project is about.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main techniques and methodologies used.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What the main results/conclusions were.</a:t>
            </a:r>
          </a:p>
          <a:p>
            <a:pPr eaLnBrk="1" hangingPunct="1"/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7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166689"/>
            <a:ext cx="8229600" cy="56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Introduction/Background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39901" y="836613"/>
            <a:ext cx="8748713" cy="5473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Introduce readers to the subject or work you are about to report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Provide background information on the subject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Stick to keywords in the Title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800"/>
              <a:t>Why is it so important? Why hasn’t it been done before?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Must lead Objective</a:t>
            </a:r>
          </a:p>
        </p:txBody>
      </p:sp>
    </p:spTree>
    <p:extLst>
      <p:ext uri="{BB962C8B-B14F-4D97-AF65-F5344CB8AC3E}">
        <p14:creationId xmlns:p14="http://schemas.microsoft.com/office/powerpoint/2010/main" val="3972207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Introduction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944563"/>
            <a:ext cx="7162800" cy="50403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/>
              <a:t>Let the reader know what the paper is about</a:t>
            </a:r>
          </a:p>
          <a:p>
            <a:pPr lvl="1" eaLnBrk="1" hangingPunct="1"/>
            <a:r>
              <a:rPr lang="en-US" altLang="en-US"/>
              <a:t>Define and motivate the problem</a:t>
            </a:r>
          </a:p>
          <a:p>
            <a:pPr lvl="1" eaLnBrk="1" hangingPunct="1"/>
            <a:r>
              <a:rPr lang="en-US" altLang="en-US"/>
              <a:t>Overview limitations of state-of-the-art</a:t>
            </a:r>
          </a:p>
          <a:p>
            <a:pPr lvl="1" eaLnBrk="1" hangingPunct="1"/>
            <a:r>
              <a:rPr lang="en-US" altLang="en-US"/>
              <a:t>Overview your approach</a:t>
            </a:r>
          </a:p>
          <a:p>
            <a:pPr lvl="1" eaLnBrk="1" hangingPunct="1"/>
            <a:r>
              <a:rPr lang="en-US" altLang="en-US"/>
              <a:t>Overview your results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Get to the point quickly</a:t>
            </a:r>
          </a:p>
          <a:p>
            <a:pPr eaLnBrk="1" hangingPunct="1"/>
            <a:r>
              <a:rPr lang="en-US" altLang="en-US"/>
              <a:t>Know your audience</a:t>
            </a:r>
          </a:p>
          <a:p>
            <a:pPr eaLnBrk="1" hangingPunct="1"/>
            <a:r>
              <a:rPr lang="en-US" altLang="en-US"/>
              <a:t>Do not refer to or depend on the Abstract</a:t>
            </a:r>
          </a:p>
          <a:p>
            <a:pPr eaLnBrk="1" hangingPunct="1"/>
            <a:r>
              <a:rPr lang="en-US" altLang="en-US"/>
              <a:t>Final paragraph should outline organization of paper</a:t>
            </a:r>
          </a:p>
        </p:txBody>
      </p:sp>
    </p:spTree>
    <p:extLst>
      <p:ext uri="{BB962C8B-B14F-4D97-AF65-F5344CB8AC3E}">
        <p14:creationId xmlns:p14="http://schemas.microsoft.com/office/powerpoint/2010/main" val="3576822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"/>
            <a:ext cx="7772400" cy="574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>
                <a:solidFill>
                  <a:srgbClr val="CC0000"/>
                </a:solidFill>
              </a:rPr>
              <a:t>Chapter One - Introduction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574676"/>
            <a:ext cx="8686800" cy="580707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your PROJECT not the topic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How the problem arose. 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work of previous projects you are building on. 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follow on of a problem encountered during your industrial year.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of a problem for your employer.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aims and objectives of your project. 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Also the approach you intend to adopt. 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scope and limitations of the project. </a:t>
            </a:r>
          </a:p>
          <a:p>
            <a:pPr algn="just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Framework of the report.  </a:t>
            </a:r>
          </a:p>
          <a:p>
            <a:pPr lvl="1" algn="just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each chapter and its main features should be stated. </a:t>
            </a:r>
          </a:p>
          <a:p>
            <a:pPr algn="just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and discussion of results should await the main body of the report.</a:t>
            </a:r>
          </a:p>
          <a:p>
            <a:pPr eaLnBrk="1" hangingPunct="1"/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99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Objective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WHAT</a:t>
            </a:r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/>
            <a:r>
              <a:rPr lang="en-US" altLang="en-US" b="1"/>
              <a:t>Brief statements of WHAT you want to  achieve or obtain from your work</a:t>
            </a:r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629971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8229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Main Body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424113" y="1160463"/>
            <a:ext cx="71628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Background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expand on problem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explain state-of-the-art and its limitations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describe in sufficient detail for the audience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clearly state applicability and limitations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compare to state-of-the-art, if appropriate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/>
              <a:t>Highlight the differences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examples can help a lot</a:t>
            </a:r>
          </a:p>
        </p:txBody>
      </p:sp>
    </p:spTree>
    <p:extLst>
      <p:ext uri="{BB962C8B-B14F-4D97-AF65-F5344CB8AC3E}">
        <p14:creationId xmlns:p14="http://schemas.microsoft.com/office/powerpoint/2010/main" val="1717943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8229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Main Body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279650" y="1089025"/>
            <a:ext cx="71628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b="1"/>
              <a:t>Results</a:t>
            </a:r>
          </a:p>
          <a:p>
            <a:pPr lvl="1" eaLnBrk="1" hangingPunct="1"/>
            <a:r>
              <a:rPr lang="en-US" altLang="en-US"/>
              <a:t>clearly state what they are</a:t>
            </a:r>
          </a:p>
          <a:p>
            <a:pPr lvl="1" eaLnBrk="1" hangingPunct="1"/>
            <a:r>
              <a:rPr lang="en-US" altLang="en-US"/>
              <a:t>clearly compare to other benchmarks, e.g.</a:t>
            </a:r>
          </a:p>
          <a:p>
            <a:pPr lvl="2" eaLnBrk="1" hangingPunct="1"/>
            <a:r>
              <a:rPr lang="en-US" altLang="en-US" sz="2400"/>
              <a:t>state-of-the-art alternatives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/>
              <a:t>optimal solutions (if known)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/>
              <a:t>naïve solutions (e.g. random guessing)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clearly state your comparison criteria, e.g.</a:t>
            </a:r>
          </a:p>
          <a:p>
            <a:pPr lvl="2" eaLnBrk="1" hangingPunct="1"/>
            <a:r>
              <a:rPr lang="en-US" altLang="en-US" sz="2400"/>
              <a:t>accuracy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/>
              <a:t>complexity or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122734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598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Typical Report 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873125"/>
            <a:ext cx="76200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66"/>
                </a:solidFill>
              </a:rPr>
              <a:t>Title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66"/>
                </a:solidFill>
              </a:rPr>
              <a:t>Summary (Abstract, Executive Summary)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66"/>
                </a:solidFill>
              </a:rPr>
              <a:t>Introduction (Background)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66"/>
                </a:solidFill>
              </a:rPr>
              <a:t>Objective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C0000"/>
                </a:solidFill>
              </a:rPr>
              <a:t>Methodology (Approach)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66"/>
                </a:solidFill>
              </a:rPr>
              <a:t>Results and Discussion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66"/>
                </a:solidFill>
              </a:rPr>
              <a:t>Conclusions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66"/>
                </a:solidFill>
              </a:rPr>
              <a:t>Implications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References (key ones only)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Acknowledgements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Appendices</a:t>
            </a:r>
          </a:p>
        </p:txBody>
      </p:sp>
    </p:spTree>
    <p:extLst>
      <p:ext uri="{BB962C8B-B14F-4D97-AF65-F5344CB8AC3E}">
        <p14:creationId xmlns:p14="http://schemas.microsoft.com/office/powerpoint/2010/main" val="3320383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56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Main Body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424113" y="1125538"/>
            <a:ext cx="71628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/>
              <a:t>Conclusions and future work</a:t>
            </a:r>
          </a:p>
          <a:p>
            <a:pPr lvl="1" eaLnBrk="1" hangingPunct="1"/>
            <a:r>
              <a:rPr lang="en-US" altLang="en-US"/>
              <a:t>drive the results home clearly and concisely</a:t>
            </a:r>
          </a:p>
          <a:p>
            <a:pPr lvl="2" eaLnBrk="1" hangingPunct="1"/>
            <a:r>
              <a:rPr lang="en-US" altLang="en-US" sz="2400"/>
              <a:t>restate your main results</a:t>
            </a:r>
          </a:p>
          <a:p>
            <a:pPr lvl="2" eaLnBrk="1" hangingPunct="1"/>
            <a:r>
              <a:rPr lang="en-US" altLang="en-US" sz="2400"/>
              <a:t>restate their significance</a:t>
            </a:r>
          </a:p>
          <a:p>
            <a:pPr lvl="1" eaLnBrk="1" hangingPunct="1"/>
            <a:r>
              <a:rPr lang="en-US" altLang="en-US"/>
              <a:t>a reviewer or reader may start by reading the Introduction and Conclusions first</a:t>
            </a:r>
          </a:p>
          <a:p>
            <a:pPr lvl="1" eaLnBrk="1" hangingPunct="1"/>
            <a:r>
              <a:rPr lang="en-US" altLang="en-US"/>
              <a:t>Clearly state where we can go from here</a:t>
            </a:r>
          </a:p>
          <a:p>
            <a:pPr lvl="2" eaLnBrk="1" hangingPunct="1"/>
            <a:r>
              <a:rPr lang="en-US" altLang="en-US" sz="2400"/>
              <a:t>shows the work has a future</a:t>
            </a:r>
          </a:p>
          <a:p>
            <a:pPr lvl="2" eaLnBrk="1" hangingPunct="1"/>
            <a:r>
              <a:rPr lang="en-US" altLang="en-US" sz="2400"/>
              <a:t>invites participation from the readers</a:t>
            </a:r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831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88913"/>
            <a:ext cx="7772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>
                <a:solidFill>
                  <a:srgbClr val="CC0000"/>
                </a:solidFill>
              </a:rPr>
              <a:t>Main Body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027113"/>
            <a:ext cx="8915400" cy="3708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GB" altLang="en-US"/>
              <a:t>The number and nature of the chapters will vary from project to project. </a:t>
            </a:r>
          </a:p>
          <a:p>
            <a:pPr algn="just" eaLnBrk="1" hangingPunct="1"/>
            <a:r>
              <a:rPr lang="en-GB" altLang="en-US"/>
              <a:t>There should be a chapter giving background to the project. </a:t>
            </a:r>
          </a:p>
          <a:p>
            <a:pPr lvl="1" algn="just" eaLnBrk="1" hangingPunct="1"/>
            <a:r>
              <a:rPr lang="en-GB" altLang="en-US"/>
              <a:t>It will :-</a:t>
            </a:r>
          </a:p>
          <a:p>
            <a:pPr lvl="2" algn="just" eaLnBrk="1" hangingPunct="1"/>
            <a:r>
              <a:rPr lang="en-GB" altLang="en-US"/>
              <a:t>describe the specific problem being tackled,</a:t>
            </a:r>
          </a:p>
          <a:p>
            <a:pPr lvl="2" algn="just" eaLnBrk="1" hangingPunct="1"/>
            <a:r>
              <a:rPr lang="en-GB" altLang="en-US"/>
              <a:t>state the objectives of the project (if they changed during the project the justification must be given)</a:t>
            </a:r>
          </a:p>
          <a:p>
            <a:pPr lvl="2" algn="just" eaLnBrk="1" hangingPunct="1"/>
            <a:r>
              <a:rPr lang="en-GB" altLang="en-US"/>
              <a:t>the methods being used to achieve them. The choice of method used should consider what the alternatives were and why the one you chose was selected. </a:t>
            </a:r>
          </a:p>
          <a:p>
            <a:pPr lvl="1" algn="just" eaLnBrk="1" hangingPunct="1">
              <a:buFontTx/>
              <a:buNone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2754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066800"/>
            <a:ext cx="8610600" cy="5410200"/>
          </a:xfrm>
        </p:spPr>
        <p:txBody>
          <a:bodyPr/>
          <a:lstStyle/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 projects will have chapters dealing with:-</a:t>
            </a:r>
          </a:p>
          <a:p>
            <a:pPr lvl="1"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</a:p>
          <a:p>
            <a:pPr lvl="1"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</a:p>
          <a:p>
            <a:pPr lvl="1"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There should also be  chapters which involves a theoretical discussion and critical evaluation of the project. </a:t>
            </a:r>
          </a:p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The critical evaluation should include not only the product, but also the process you went through in your project work.</a:t>
            </a:r>
          </a:p>
          <a:p>
            <a:pPr eaLnBrk="1" hangingPunct="1"/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92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4825" y="1"/>
            <a:ext cx="8229600" cy="633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Figures and Tables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633414"/>
            <a:ext cx="8605838" cy="56403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en-US"/>
              <a:t>Try to embed figures and tables in the main text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if necessary, insert special section after “References”</a:t>
            </a:r>
          </a:p>
          <a:p>
            <a:pPr lvl="1" eaLnBrk="1" hangingPunct="1">
              <a:lnSpc>
                <a:spcPct val="95000"/>
              </a:lnSpc>
            </a:pPr>
            <a:endParaRPr lang="en-US" altLang="en-US"/>
          </a:p>
          <a:p>
            <a:pPr eaLnBrk="1" hangingPunct="1">
              <a:lnSpc>
                <a:spcPct val="95000"/>
              </a:lnSpc>
            </a:pPr>
            <a:r>
              <a:rPr lang="en-US" altLang="en-US"/>
              <a:t>Use graphical software if at all possible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use hand-drawn figures only as a last resort</a:t>
            </a:r>
          </a:p>
          <a:p>
            <a:pPr lvl="1" eaLnBrk="1" hangingPunct="1">
              <a:lnSpc>
                <a:spcPct val="95000"/>
              </a:lnSpc>
            </a:pPr>
            <a:endParaRPr lang="en-US" altLang="en-US"/>
          </a:p>
          <a:p>
            <a:pPr eaLnBrk="1" hangingPunct="1">
              <a:lnSpc>
                <a:spcPct val="95000"/>
              </a:lnSpc>
            </a:pPr>
            <a:r>
              <a:rPr lang="en-US" altLang="en-US"/>
              <a:t>Must be numbered &amp; referred to </a:t>
            </a:r>
            <a:r>
              <a:rPr lang="en-US" altLang="en-US" u="sng">
                <a:solidFill>
                  <a:srgbClr val="FF3300"/>
                </a:solidFill>
              </a:rPr>
              <a:t>by number</a:t>
            </a:r>
            <a:r>
              <a:rPr lang="en-US" altLang="en-US"/>
              <a:t> in the text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Locate figure after paragraph containing 1st reference 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Do </a:t>
            </a:r>
            <a:r>
              <a:rPr lang="en-US" altLang="en-US" u="sng">
                <a:solidFill>
                  <a:srgbClr val="FF3300"/>
                </a:solidFill>
              </a:rPr>
              <a:t>not</a:t>
            </a:r>
            <a:r>
              <a:rPr lang="en-US" altLang="en-US"/>
              <a:t> refer to “the following figure” (they may move)</a:t>
            </a:r>
          </a:p>
          <a:p>
            <a:pPr lvl="1" eaLnBrk="1" hangingPunct="1">
              <a:lnSpc>
                <a:spcPct val="95000"/>
              </a:lnSpc>
            </a:pPr>
            <a:endParaRPr lang="en-US" altLang="en-US"/>
          </a:p>
          <a:p>
            <a:pPr eaLnBrk="1" hangingPunct="1">
              <a:lnSpc>
                <a:spcPct val="95000"/>
              </a:lnSpc>
            </a:pPr>
            <a:r>
              <a:rPr lang="en-US" altLang="en-US"/>
              <a:t>All figures and tables need a short numbered caption,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e.g., “Figure 1: 1998 Gnu-to-Gnat Population Ratios”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Generally located </a:t>
            </a:r>
            <a:r>
              <a:rPr lang="en-US" altLang="en-US" u="sng">
                <a:solidFill>
                  <a:srgbClr val="FF3300"/>
                </a:solidFill>
              </a:rPr>
              <a:t>under</a:t>
            </a:r>
            <a:r>
              <a:rPr lang="en-US" altLang="en-US"/>
              <a:t> a figure but </a:t>
            </a:r>
            <a:r>
              <a:rPr lang="en-US" altLang="en-US" u="sng">
                <a:solidFill>
                  <a:srgbClr val="FF3300"/>
                </a:solidFill>
              </a:rPr>
              <a:t>above</a:t>
            </a:r>
            <a:r>
              <a:rPr lang="en-US" altLang="en-US"/>
              <a:t> a table</a:t>
            </a:r>
          </a:p>
        </p:txBody>
      </p:sp>
    </p:spTree>
    <p:extLst>
      <p:ext uri="{BB962C8B-B14F-4D97-AF65-F5344CB8AC3E}">
        <p14:creationId xmlns:p14="http://schemas.microsoft.com/office/powerpoint/2010/main" val="373023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Figures and Tables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703389" y="1114425"/>
            <a:ext cx="8713787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en-US" b="1"/>
              <a:t>All objects and fonts must be clearly readable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if a figure is too big, break it into smaller figures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add a figure to hierarchically decompose it</a:t>
            </a:r>
          </a:p>
          <a:p>
            <a:pPr lvl="1" eaLnBrk="1" hangingPunct="1">
              <a:lnSpc>
                <a:spcPct val="95000"/>
              </a:lnSpc>
            </a:pPr>
            <a:endParaRPr lang="en-US" altLang="en-US"/>
          </a:p>
          <a:p>
            <a:pPr eaLnBrk="1" hangingPunct="1">
              <a:lnSpc>
                <a:spcPct val="95000"/>
              </a:lnSpc>
            </a:pPr>
            <a:r>
              <a:rPr lang="en-US" altLang="en-US" b="1"/>
              <a:t>All must be accompanied by explanatory text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walk the reader through the figure or table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clearly state the results you want the reader to see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clearly state the relationships between related figures</a:t>
            </a:r>
          </a:p>
          <a:p>
            <a:pPr eaLnBrk="1" hangingPunct="1">
              <a:lnSpc>
                <a:spcPct val="95000"/>
              </a:lnSpc>
            </a:pPr>
            <a:endParaRPr lang="en-US" altLang="en-US"/>
          </a:p>
          <a:p>
            <a:pPr eaLnBrk="1" hangingPunct="1">
              <a:lnSpc>
                <a:spcPct val="95000"/>
              </a:lnSpc>
            </a:pPr>
            <a:r>
              <a:rPr lang="en-US" altLang="en-US" b="1"/>
              <a:t>Know what you want each figure to illustrate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one good figure really is worth a thousand words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/>
              <a:t>a thousand bad figures are worth nothing</a:t>
            </a:r>
          </a:p>
        </p:txBody>
      </p:sp>
    </p:spTree>
    <p:extLst>
      <p:ext uri="{BB962C8B-B14F-4D97-AF65-F5344CB8AC3E}">
        <p14:creationId xmlns:p14="http://schemas.microsoft.com/office/powerpoint/2010/main" val="3768209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Results and Discussion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382000" cy="4648200"/>
          </a:xfrm>
        </p:spPr>
        <p:txBody>
          <a:bodyPr/>
          <a:lstStyle/>
          <a:p>
            <a:pPr eaLnBrk="1" hangingPunct="1"/>
            <a:r>
              <a:rPr lang="en-US" altLang="en-US" b="1"/>
              <a:t>Break into smaller sections</a:t>
            </a:r>
          </a:p>
          <a:p>
            <a:pPr eaLnBrk="1" hangingPunct="1"/>
            <a:r>
              <a:rPr lang="en-US" altLang="en-US" b="1"/>
              <a:t>Discuss the first result in detail; discuss subsequent results only briefly but focus more on the difference</a:t>
            </a:r>
          </a:p>
          <a:p>
            <a:pPr eaLnBrk="1" hangingPunct="1"/>
            <a:r>
              <a:rPr lang="en-US" altLang="en-US" b="1"/>
              <a:t>Be critical</a:t>
            </a:r>
          </a:p>
          <a:p>
            <a:pPr lvl="1" eaLnBrk="1" hangingPunct="1"/>
            <a:r>
              <a:rPr lang="en-US" altLang="en-US" b="1"/>
              <a:t>Do the results make sense? </a:t>
            </a:r>
          </a:p>
          <a:p>
            <a:pPr lvl="1" eaLnBrk="1" hangingPunct="1"/>
            <a:r>
              <a:rPr lang="en-US" altLang="en-US" b="1"/>
              <a:t>Are they consistent with previous findings?</a:t>
            </a:r>
          </a:p>
          <a:p>
            <a:pPr lvl="1" eaLnBrk="1" hangingPunct="1"/>
            <a:r>
              <a:rPr lang="en-US" altLang="en-US" b="1"/>
              <a:t>If not, why not?</a:t>
            </a:r>
          </a:p>
        </p:txBody>
      </p:sp>
    </p:spTree>
    <p:extLst>
      <p:ext uri="{BB962C8B-B14F-4D97-AF65-F5344CB8AC3E}">
        <p14:creationId xmlns:p14="http://schemas.microsoft.com/office/powerpoint/2010/main" val="582253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Conclusions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471738" y="1125538"/>
            <a:ext cx="7620000" cy="5105400"/>
          </a:xfrm>
        </p:spPr>
        <p:txBody>
          <a:bodyPr/>
          <a:lstStyle/>
          <a:p>
            <a:pPr eaLnBrk="1" hangingPunct="1"/>
            <a:r>
              <a:rPr lang="en-US" altLang="en-US"/>
              <a:t>Not the same as Summary or Abstract </a:t>
            </a:r>
          </a:p>
          <a:p>
            <a:pPr eaLnBrk="1" hangingPunct="1"/>
            <a:r>
              <a:rPr lang="en-US" altLang="en-US"/>
              <a:t>Things that you can conclude based on the results of your own work</a:t>
            </a:r>
          </a:p>
          <a:p>
            <a:pPr eaLnBrk="1" hangingPunct="1"/>
            <a:r>
              <a:rPr lang="en-US" altLang="en-US"/>
              <a:t>List the most important one first </a:t>
            </a:r>
          </a:p>
          <a:p>
            <a:pPr eaLnBrk="1" hangingPunct="1"/>
            <a:r>
              <a:rPr lang="en-US" altLang="en-US"/>
              <a:t>Stick to Title and Objective</a:t>
            </a:r>
          </a:p>
          <a:p>
            <a:pPr eaLnBrk="1" hangingPunct="1"/>
            <a:r>
              <a:rPr lang="en-US" altLang="en-US"/>
              <a:t>Avoid drawing conclusions based on assumptions</a:t>
            </a:r>
          </a:p>
          <a:p>
            <a:pPr lvl="1" eaLnBrk="1" hangingPunct="1"/>
            <a:r>
              <a:rPr lang="en-US" altLang="en-US" sz="2800"/>
              <a:t>Assume A=B, since B=C, therefore A=C</a:t>
            </a:r>
          </a:p>
        </p:txBody>
      </p:sp>
    </p:spTree>
    <p:extLst>
      <p:ext uri="{BB962C8B-B14F-4D97-AF65-F5344CB8AC3E}">
        <p14:creationId xmlns:p14="http://schemas.microsoft.com/office/powerpoint/2010/main" val="510074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92100"/>
            <a:ext cx="7772400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>
                <a:solidFill>
                  <a:srgbClr val="CC0000"/>
                </a:solidFill>
              </a:rPr>
              <a:t>Conclusion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876300"/>
            <a:ext cx="8763000" cy="47005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>
                <a:latin typeface="Times" panose="02020603050405020304" pitchFamily="18" charset="0"/>
              </a:rPr>
              <a:t>The conclusion to a report should summarise and assess the work: </a:t>
            </a:r>
          </a:p>
          <a:p>
            <a:pPr lvl="2" eaLnBrk="1" hangingPunct="1">
              <a:buFont typeface="Symbol" panose="05050102010706020507" pitchFamily="18" charset="2"/>
              <a:buChar char="·"/>
            </a:pPr>
            <a:r>
              <a:rPr lang="en-GB" altLang="en-US" sz="2400">
                <a:latin typeface="Times" panose="02020603050405020304" pitchFamily="18" charset="0"/>
              </a:rPr>
              <a:t>what has been achieved, </a:t>
            </a:r>
          </a:p>
          <a:p>
            <a:pPr lvl="2" eaLnBrk="1" hangingPunct="1">
              <a:buFont typeface="Symbol" panose="05050102010706020507" pitchFamily="18" charset="2"/>
              <a:buChar char="·"/>
            </a:pPr>
            <a:r>
              <a:rPr lang="en-GB" altLang="en-US" sz="2400">
                <a:latin typeface="Times" panose="02020603050405020304" pitchFamily="18" charset="0"/>
              </a:rPr>
              <a:t>what has been discovered, </a:t>
            </a:r>
          </a:p>
          <a:p>
            <a:pPr lvl="2" eaLnBrk="1" hangingPunct="1">
              <a:buFont typeface="Symbol" panose="05050102010706020507" pitchFamily="18" charset="2"/>
              <a:buChar char="·"/>
            </a:pPr>
            <a:r>
              <a:rPr lang="en-GB" altLang="en-US" sz="2400">
                <a:latin typeface="Times" panose="02020603050405020304" pitchFamily="18" charset="0"/>
              </a:rPr>
              <a:t>emphasise the main points.</a:t>
            </a:r>
          </a:p>
          <a:p>
            <a:pPr lvl="2" eaLnBrk="1" hangingPunct="1">
              <a:buFont typeface="Symbol" panose="05050102010706020507" pitchFamily="18" charset="2"/>
              <a:buChar char="·"/>
            </a:pPr>
            <a:r>
              <a:rPr lang="en-GB" altLang="en-US" sz="2400">
                <a:latin typeface="Times" panose="02020603050405020304" pitchFamily="18" charset="0"/>
              </a:rPr>
              <a:t>point out any limitations.</a:t>
            </a:r>
          </a:p>
          <a:p>
            <a:pPr lvl="2" eaLnBrk="1" hangingPunct="1">
              <a:buFont typeface="Symbol" panose="05050102010706020507" pitchFamily="18" charset="2"/>
              <a:buChar char="·"/>
            </a:pPr>
            <a:r>
              <a:rPr lang="en-GB" altLang="en-US" sz="2400">
                <a:latin typeface="Times" panose="02020603050405020304" pitchFamily="18" charset="0"/>
              </a:rPr>
              <a:t>make recommendations for further work.</a:t>
            </a:r>
          </a:p>
          <a:p>
            <a:pPr eaLnBrk="1" hangingPunct="1"/>
            <a:r>
              <a:rPr lang="en-GB" altLang="en-US">
                <a:latin typeface="Times" panose="02020603050405020304" pitchFamily="18" charset="0"/>
              </a:rPr>
              <a:t>The conclusion should not raise any new issues (other than suggestions for further work).</a:t>
            </a:r>
          </a:p>
          <a:p>
            <a:pPr eaLnBrk="1" hangingPunct="1"/>
            <a:r>
              <a:rPr lang="en-GB" altLang="en-US">
                <a:latin typeface="Times" panose="02020603050405020304" pitchFamily="18" charset="0"/>
              </a:rPr>
              <a:t>In addition to the above a conclusion to a project must reflect on your own personal learning experience.</a:t>
            </a:r>
          </a:p>
          <a:p>
            <a:pPr lvl="2" eaLnBrk="1" hangingPunct="1">
              <a:buFont typeface="Symbol" panose="05050102010706020507" pitchFamily="18" charset="2"/>
              <a:buChar char="·"/>
            </a:pPr>
            <a:r>
              <a:rPr lang="en-GB" altLang="en-US" sz="2400">
                <a:latin typeface="Times" panose="02020603050405020304" pitchFamily="18" charset="0"/>
              </a:rPr>
              <a:t>What have you learnt about doing a computer project?</a:t>
            </a:r>
          </a:p>
          <a:p>
            <a:pPr lvl="2" eaLnBrk="1" hangingPunct="1">
              <a:buFont typeface="Symbol" panose="05050102010706020507" pitchFamily="18" charset="2"/>
              <a:buChar char="·"/>
            </a:pPr>
            <a:r>
              <a:rPr lang="en-GB" altLang="en-US" sz="2400">
                <a:latin typeface="Times" panose="02020603050405020304" pitchFamily="18" charset="0"/>
              </a:rPr>
              <a:t>What would you do differently if starting the project afresh?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349959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598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Implications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603500" y="1196975"/>
            <a:ext cx="7162800" cy="4114800"/>
          </a:xfrm>
        </p:spPr>
        <p:txBody>
          <a:bodyPr/>
          <a:lstStyle/>
          <a:p>
            <a:pPr eaLnBrk="1" hangingPunct="1"/>
            <a:r>
              <a:rPr lang="en-US" altLang="en-US" b="1"/>
              <a:t>What do the findings mean in practice?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How do they help solve the problems?</a:t>
            </a:r>
          </a:p>
        </p:txBody>
      </p:sp>
    </p:spTree>
    <p:extLst>
      <p:ext uri="{BB962C8B-B14F-4D97-AF65-F5344CB8AC3E}">
        <p14:creationId xmlns:p14="http://schemas.microsoft.com/office/powerpoint/2010/main" val="2737763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Appendices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424114" y="981076"/>
            <a:ext cx="7786687" cy="52562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</a:pPr>
            <a:r>
              <a:rPr lang="en-US" altLang="en-US"/>
              <a:t>Use for long complex data of peripheral interest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/>
              <a:t>Data that would disrupt the flow of the main text,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/>
              <a:t>Data the “casual” reader does not need, e.g.</a:t>
            </a:r>
          </a:p>
          <a:p>
            <a:pPr lvl="2" eaLnBrk="1" hangingPunct="1">
              <a:lnSpc>
                <a:spcPct val="105000"/>
              </a:lnSpc>
            </a:pPr>
            <a:r>
              <a:rPr lang="en-US" altLang="en-US" sz="2400"/>
              <a:t>Huge figures</a:t>
            </a:r>
          </a:p>
          <a:p>
            <a:pPr lvl="2" eaLnBrk="1" hangingPunct="1">
              <a:lnSpc>
                <a:spcPct val="105000"/>
              </a:lnSpc>
            </a:pPr>
            <a:r>
              <a:rPr lang="en-US" altLang="en-US" sz="2400"/>
              <a:t>Large tables of raw data</a:t>
            </a:r>
          </a:p>
          <a:p>
            <a:pPr lvl="2" eaLnBrk="1" hangingPunct="1">
              <a:lnSpc>
                <a:spcPct val="105000"/>
              </a:lnSpc>
            </a:pPr>
            <a:r>
              <a:rPr lang="en-US" altLang="en-US" sz="2400"/>
              <a:t>Complete source code listings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en-US"/>
              <a:t>Limit each appendix  to 1 major topic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en-US"/>
              <a:t>Each must be lettered, and cited in the text </a:t>
            </a:r>
            <a:r>
              <a:rPr lang="en-US" altLang="en-US" u="sng">
                <a:solidFill>
                  <a:srgbClr val="FF3300"/>
                </a:solidFill>
              </a:rPr>
              <a:t>by letter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en-US"/>
              <a:t>Remember, page numbers must be globally unique</a:t>
            </a:r>
          </a:p>
        </p:txBody>
      </p:sp>
    </p:spTree>
    <p:extLst>
      <p:ext uri="{BB962C8B-B14F-4D97-AF65-F5344CB8AC3E}">
        <p14:creationId xmlns:p14="http://schemas.microsoft.com/office/powerpoint/2010/main" val="106417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3688" y="34926"/>
            <a:ext cx="7772400" cy="65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>
                <a:solidFill>
                  <a:srgbClr val="CC0000"/>
                </a:solidFill>
              </a:rPr>
              <a:t>Report Structure: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728663"/>
            <a:ext cx="8610600" cy="50419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Page</a:t>
            </a:r>
          </a:p>
          <a:p>
            <a:pPr eaLnBrk="1" hangingPunct="1"/>
            <a:r>
              <a:rPr lang="en-GB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eaLnBrk="1" hangingPunct="1"/>
            <a:r>
              <a:rPr lang="en-GB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  <a:p>
            <a:pPr eaLnBrk="1" hangingPunct="1"/>
            <a:r>
              <a:rPr lang="en-GB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 Page(s)</a:t>
            </a:r>
          </a:p>
          <a:p>
            <a:pPr eaLnBrk="1" hangingPunct="1"/>
            <a:r>
              <a:rPr lang="en-GB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1 (Introduction)</a:t>
            </a:r>
          </a:p>
          <a:p>
            <a:pPr eaLnBrk="1" hangingPunct="1"/>
            <a:r>
              <a:rPr lang="en-GB" altLang="en-US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BODY OF REPORT (i.e. several chapters)</a:t>
            </a:r>
          </a:p>
          <a:p>
            <a:pPr eaLnBrk="1" hangingPunct="1"/>
            <a:r>
              <a:rPr lang="en-GB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n (Conclusion)</a:t>
            </a:r>
          </a:p>
          <a:p>
            <a:pPr eaLnBrk="1" hangingPunct="1"/>
            <a:r>
              <a:rPr lang="en-GB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eaLnBrk="1" hangingPunct="1"/>
            <a:r>
              <a:rPr lang="en-GB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  <a:p>
            <a:pPr eaLnBrk="1" hangingPunct="1"/>
            <a:r>
              <a:rPr lang="en-GB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Appendices</a:t>
            </a:r>
          </a:p>
          <a:p>
            <a:pPr eaLnBrk="1" hangingPunct="1"/>
            <a:endParaRPr lang="en-GB" altLang="en-US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618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04801"/>
            <a:ext cx="7772400" cy="639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>
                <a:solidFill>
                  <a:srgbClr val="CC0000"/>
                </a:solidFill>
              </a:rPr>
              <a:t>Appendices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295400"/>
            <a:ext cx="8382000" cy="4953000"/>
          </a:xfrm>
        </p:spPr>
        <p:txBody>
          <a:bodyPr/>
          <a:lstStyle/>
          <a:p>
            <a:pPr eaLnBrk="1" hangingPunct="1"/>
            <a:r>
              <a:rPr lang="en-GB" altLang="en-US"/>
              <a:t>Contains further supporting detail that is of a more technical nature than required for the main body of the report</a:t>
            </a:r>
          </a:p>
          <a:p>
            <a:pPr eaLnBrk="1" hangingPunct="1"/>
            <a:r>
              <a:rPr lang="en-GB" altLang="en-US"/>
              <a:t>Appendix A should contain a copy of your PRO2 form</a:t>
            </a:r>
          </a:p>
          <a:p>
            <a:pPr eaLnBrk="1" hangingPunct="1"/>
            <a:r>
              <a:rPr lang="en-GB" altLang="en-US"/>
              <a:t>Appendix B should deal with project management.</a:t>
            </a:r>
          </a:p>
          <a:p>
            <a:pPr eaLnBrk="1" hangingPunct="1"/>
            <a:r>
              <a:rPr lang="en-GB" altLang="en-US"/>
              <a:t>Other Appendices - Screen Designs, questionnaires, summary results of surveys, program designs etc.</a:t>
            </a:r>
          </a:p>
          <a:p>
            <a:pPr eaLnBrk="1" hangingPunct="1"/>
            <a:r>
              <a:rPr lang="en-GB" altLang="en-US"/>
              <a:t>Do not include program listings</a:t>
            </a:r>
          </a:p>
          <a:p>
            <a:pPr eaLnBrk="1" hangingPunct="1"/>
            <a:r>
              <a:rPr lang="en-GB" altLang="en-US"/>
              <a:t>Hand programs in on disks or technical documentation to supervisor.</a:t>
            </a:r>
          </a:p>
        </p:txBody>
      </p:sp>
    </p:spTree>
    <p:extLst>
      <p:ext uri="{BB962C8B-B14F-4D97-AF65-F5344CB8AC3E}">
        <p14:creationId xmlns:p14="http://schemas.microsoft.com/office/powerpoint/2010/main" val="3573142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8229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References and Citations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387601" y="908050"/>
            <a:ext cx="7453313" cy="5221288"/>
          </a:xfrm>
        </p:spPr>
        <p:txBody>
          <a:bodyPr/>
          <a:lstStyle/>
          <a:p>
            <a:pPr eaLnBrk="1" hangingPunct="1"/>
            <a:r>
              <a:rPr lang="en-US" altLang="en-US"/>
              <a:t>References are listed in the References section</a:t>
            </a:r>
          </a:p>
          <a:p>
            <a:pPr lvl="1" eaLnBrk="1" hangingPunct="1"/>
            <a:r>
              <a:rPr lang="en-US" altLang="en-US"/>
              <a:t>Do not use footnotes for references</a:t>
            </a:r>
          </a:p>
          <a:p>
            <a:pPr lvl="1" eaLnBrk="1" hangingPunct="1"/>
            <a:r>
              <a:rPr lang="en-US" altLang="en-US"/>
              <a:t>Footnotes are used for parenthetical comments</a:t>
            </a:r>
          </a:p>
          <a:p>
            <a:pPr eaLnBrk="1" hangingPunct="1"/>
            <a:r>
              <a:rPr lang="en-US" altLang="en-US"/>
              <a:t>Options for order of the reference list:</a:t>
            </a:r>
          </a:p>
          <a:p>
            <a:pPr lvl="1" eaLnBrk="1" hangingPunct="1"/>
            <a:r>
              <a:rPr lang="en-US" altLang="en-US"/>
              <a:t>Alphabetical by last name of first author</a:t>
            </a:r>
          </a:p>
          <a:p>
            <a:pPr lvl="1" eaLnBrk="1" hangingPunct="1"/>
            <a:r>
              <a:rPr lang="en-US" altLang="en-US"/>
              <a:t>In order of citation in the paper</a:t>
            </a:r>
          </a:p>
          <a:p>
            <a:pPr eaLnBrk="1" hangingPunct="1"/>
            <a:r>
              <a:rPr lang="en-US" altLang="en-US"/>
              <a:t>Must have a consistent mapping</a:t>
            </a:r>
          </a:p>
          <a:p>
            <a:pPr lvl="1" eaLnBrk="1" hangingPunct="1"/>
            <a:r>
              <a:rPr lang="en-US" altLang="en-US"/>
              <a:t>All references in the list must be cited in the text</a:t>
            </a:r>
          </a:p>
          <a:p>
            <a:pPr lvl="1" eaLnBrk="1" hangingPunct="1"/>
            <a:r>
              <a:rPr lang="en-US" altLang="en-US"/>
              <a:t>All references cited in the text must be listed</a:t>
            </a:r>
          </a:p>
        </p:txBody>
      </p:sp>
    </p:spTree>
    <p:extLst>
      <p:ext uri="{BB962C8B-B14F-4D97-AF65-F5344CB8AC3E}">
        <p14:creationId xmlns:p14="http://schemas.microsoft.com/office/powerpoint/2010/main" val="4261598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598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>
                <a:solidFill>
                  <a:srgbClr val="CC0000"/>
                </a:solidFill>
              </a:rPr>
              <a:t>References and Bibliography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600200"/>
            <a:ext cx="8915400" cy="4205288"/>
          </a:xfrm>
        </p:spPr>
        <p:txBody>
          <a:bodyPr/>
          <a:lstStyle/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References- </a:t>
            </a: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Alphabetical listing of references to the format given above for all sources cited in the report.</a:t>
            </a:r>
          </a:p>
          <a:p>
            <a:pPr eaLnBrk="1" hangingPunct="1">
              <a:buFontTx/>
              <a:buNone/>
            </a:pP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Bibliography-</a:t>
            </a: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This is a further list of references that you have read and found to be of assistance in your project. 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contain books that have been used extensively as part of your project but have not been explicitly quoted or paraphrased in the report. 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references in this section should be followed by additional comments of your own explaining the relevance of the reference.</a:t>
            </a:r>
          </a:p>
          <a:p>
            <a:pPr eaLnBrk="1" hangingPunct="1"/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2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66875" y="28575"/>
            <a:ext cx="8229600" cy="490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Title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65325" y="519113"/>
            <a:ext cx="8470900" cy="1504950"/>
          </a:xfrm>
        </p:spPr>
        <p:txBody>
          <a:bodyPr/>
          <a:lstStyle/>
          <a:p>
            <a:pPr eaLnBrk="1" hangingPunct="1"/>
            <a:r>
              <a:rPr lang="en-US" altLang="en-US"/>
              <a:t>A “shortest possible” phrase that describes what the report is about</a:t>
            </a:r>
          </a:p>
          <a:p>
            <a:pPr eaLnBrk="1" hangingPunct="1"/>
            <a:r>
              <a:rPr lang="en-US" altLang="en-US"/>
              <a:t>Defines the scope of the report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965325" y="2241550"/>
            <a:ext cx="84709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u="sng"/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u="sng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Investigation of the Effect of SO</a:t>
            </a:r>
            <a:r>
              <a:rPr lang="en-US" altLang="en-US" sz="2400" baseline="-25000"/>
              <a:t>2</a:t>
            </a:r>
            <a:r>
              <a:rPr lang="en-US" altLang="en-US" sz="2400"/>
              <a:t> Concentration on Fireside Deposit Accumulation on Tube Surfaces in Recovery Boilers 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(17 words)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>
              <a:solidFill>
                <a:srgbClr val="CC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Effect of SO</a:t>
            </a:r>
            <a:r>
              <a:rPr lang="en-US" altLang="en-US" sz="2400" baseline="-25000"/>
              <a:t>2</a:t>
            </a:r>
            <a:r>
              <a:rPr lang="en-US" altLang="en-US" sz="2400"/>
              <a:t> on Deposit Accumulation in Recovery Boilers 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(9 words)</a:t>
            </a:r>
          </a:p>
        </p:txBody>
      </p:sp>
    </p:spTree>
    <p:extLst>
      <p:ext uri="{BB962C8B-B14F-4D97-AF65-F5344CB8AC3E}">
        <p14:creationId xmlns:p14="http://schemas.microsoft.com/office/powerpoint/2010/main" val="17223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66875" y="323850"/>
            <a:ext cx="7772400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>
                <a:solidFill>
                  <a:srgbClr val="CC0000"/>
                </a:solidFill>
              </a:rPr>
              <a:t>Report Appearance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990600"/>
            <a:ext cx="8677275" cy="503078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Front Cover – from supervisor.</a:t>
            </a:r>
          </a:p>
          <a:p>
            <a:pPr algn="just"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The report should be word processed on plain white paper. </a:t>
            </a:r>
          </a:p>
          <a:p>
            <a:pPr algn="just"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Font should be Arial or a Times Roman for normal text. Helvetica for headings.</a:t>
            </a:r>
          </a:p>
          <a:p>
            <a:pPr algn="just"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Font Size 12 (for normal text) (size &gt; 12 for headings)</a:t>
            </a:r>
          </a:p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Left margin 30mm.</a:t>
            </a:r>
          </a:p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Right margin 20mm.</a:t>
            </a:r>
          </a:p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Top margin 25mm.</a:t>
            </a:r>
          </a:p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Bottom margin 30mm.</a:t>
            </a:r>
          </a:p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One and a half times spacing (except for Abstract)</a:t>
            </a:r>
          </a:p>
        </p:txBody>
      </p:sp>
    </p:spTree>
    <p:extLst>
      <p:ext uri="{BB962C8B-B14F-4D97-AF65-F5344CB8AC3E}">
        <p14:creationId xmlns:p14="http://schemas.microsoft.com/office/powerpoint/2010/main" val="226244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31950" y="115889"/>
            <a:ext cx="7772400" cy="644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>
                <a:solidFill>
                  <a:srgbClr val="CC0000"/>
                </a:solidFill>
              </a:rPr>
              <a:t>Page Numbering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728663"/>
            <a:ext cx="8610600" cy="2125662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Page numbering should start with Chapter 1. 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Pages numbered consecutively through the main text including diagrams  etc. 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Page numbers shown centrally at the bottom of the page in the bottom margin.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2854325"/>
            <a:ext cx="8915400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Times" panose="02020603050405020304" pitchFamily="18" charset="0"/>
              </a:rPr>
              <a:t>There should be no Chapter or Report headings at the top of each page.</a:t>
            </a:r>
          </a:p>
          <a:p>
            <a:pPr eaLnBrk="1" hangingPunct="1"/>
            <a:r>
              <a:rPr lang="en-GB" altLang="en-US">
                <a:latin typeface="Times" panose="02020603050405020304" pitchFamily="18" charset="0"/>
              </a:rPr>
              <a:t>New chapters should start on a new page.</a:t>
            </a:r>
          </a:p>
          <a:p>
            <a:pPr eaLnBrk="1" hangingPunct="1"/>
            <a:r>
              <a:rPr lang="en-GB" altLang="en-US">
                <a:latin typeface="Times" panose="02020603050405020304" pitchFamily="18" charset="0"/>
              </a:rPr>
              <a:t>The text should be organised as a sequence of numbered chapters. </a:t>
            </a:r>
          </a:p>
          <a:p>
            <a:pPr eaLnBrk="1" hangingPunct="1"/>
            <a:r>
              <a:rPr lang="en-GB" altLang="en-US">
                <a:latin typeface="Times" panose="02020603050405020304" pitchFamily="18" charset="0"/>
              </a:rPr>
              <a:t>Within each chapter, the material should be broken down into sub- sections with their own sub-heading.</a:t>
            </a:r>
          </a:p>
          <a:p>
            <a:pPr eaLnBrk="1" hangingPunct="1"/>
            <a:r>
              <a:rPr lang="en-GB" altLang="en-US">
                <a:latin typeface="Times" panose="02020603050405020304" pitchFamily="18" charset="0"/>
              </a:rPr>
              <a:t>A hierarchical system of numbering of chapters,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65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382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9724" tIns="49861" rIns="99724" bIns="49861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Purpose of Technical Writing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44563"/>
            <a:ext cx="8078788" cy="4114800"/>
          </a:xfrm>
          <a:noFill/>
        </p:spPr>
        <p:txBody>
          <a:bodyPr vert="horz" lIns="99724" tIns="49861" rIns="99724" bIns="49861" rtlCol="0">
            <a:normAutofit/>
          </a:bodyPr>
          <a:lstStyle/>
          <a:p>
            <a:pPr eaLnBrk="1" hangingPunct="1"/>
            <a:r>
              <a:rPr lang="en-US" altLang="en-US" b="1"/>
              <a:t>Present a new idea, product or result</a:t>
            </a:r>
          </a:p>
          <a:p>
            <a:pPr lvl="1" eaLnBrk="1" hangingPunct="1"/>
            <a:r>
              <a:rPr lang="en-US" altLang="en-US"/>
              <a:t>to an audience that can make use of it</a:t>
            </a:r>
          </a:p>
          <a:p>
            <a:pPr lvl="1" eaLnBrk="1" hangingPunct="1"/>
            <a:r>
              <a:rPr lang="en-US" altLang="en-US"/>
              <a:t>in a level of detail appropriate for that audience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 b="1"/>
              <a:t>Types of results</a:t>
            </a:r>
          </a:p>
          <a:p>
            <a:pPr lvl="1" eaLnBrk="1" hangingPunct="1"/>
            <a:r>
              <a:rPr lang="en-US" altLang="en-US"/>
              <a:t>Algorithm</a:t>
            </a:r>
          </a:p>
          <a:p>
            <a:pPr lvl="1" eaLnBrk="1" hangingPunct="1"/>
            <a:r>
              <a:rPr lang="en-US" altLang="en-US"/>
              <a:t>System component (hardware, software, protocol)</a:t>
            </a:r>
          </a:p>
          <a:p>
            <a:pPr lvl="1" eaLnBrk="1" hangingPunct="1"/>
            <a:r>
              <a:rPr lang="en-US" altLang="en-US"/>
              <a:t>Performance eval. (analytical, simulated, measured)</a:t>
            </a:r>
          </a:p>
          <a:p>
            <a:pPr lvl="1" eaLnBrk="1" hangingPunct="1"/>
            <a:r>
              <a:rPr lang="en-US" altLang="en-US"/>
              <a:t>Theoretical framework (theorems, lemmas, etc)</a:t>
            </a:r>
          </a:p>
          <a:p>
            <a:pPr lvl="1" eaLnBrk="1" hangingPunct="1"/>
            <a:r>
              <a:rPr lang="en-US" altLang="en-US"/>
              <a:t>System model (way of looking at an object)</a:t>
            </a:r>
          </a:p>
        </p:txBody>
      </p:sp>
    </p:spTree>
    <p:extLst>
      <p:ext uri="{BB962C8B-B14F-4D97-AF65-F5344CB8AC3E}">
        <p14:creationId xmlns:p14="http://schemas.microsoft.com/office/powerpoint/2010/main" val="187478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598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Default Style (unless otherwise directed)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532063" y="1160463"/>
            <a:ext cx="71628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8.5 x 11 inch or A4(210 x297 mm) paper</a:t>
            </a:r>
          </a:p>
          <a:p>
            <a:pPr lvl="1" eaLnBrk="1" hangingPunct="1"/>
            <a:r>
              <a:rPr lang="en-US" altLang="en-US" dirty="0"/>
              <a:t>If single-sided, no garbage on the back side</a:t>
            </a:r>
          </a:p>
          <a:p>
            <a:pPr lvl="1" eaLnBrk="1" hangingPunct="1"/>
            <a:r>
              <a:rPr lang="en-US" altLang="en-US" dirty="0"/>
              <a:t>Double-sided OK to conserve paper</a:t>
            </a:r>
          </a:p>
          <a:p>
            <a:pPr eaLnBrk="1" hangingPunct="1"/>
            <a:r>
              <a:rPr lang="en-US" altLang="en-US" dirty="0"/>
              <a:t>One inch margins all around</a:t>
            </a:r>
          </a:p>
          <a:p>
            <a:pPr eaLnBrk="1" hangingPunct="1"/>
            <a:r>
              <a:rPr lang="en-US" altLang="en-US" dirty="0"/>
              <a:t>Single-column format</a:t>
            </a:r>
          </a:p>
          <a:p>
            <a:pPr eaLnBrk="1" hangingPunct="1"/>
            <a:r>
              <a:rPr lang="en-US" altLang="en-US" dirty="0"/>
              <a:t>Professional looking font</a:t>
            </a:r>
          </a:p>
          <a:p>
            <a:pPr lvl="1" eaLnBrk="1" hangingPunct="1"/>
            <a:r>
              <a:rPr lang="en-US" altLang="en-US" dirty="0"/>
              <a:t>e.g. </a:t>
            </a:r>
            <a:r>
              <a:rPr lang="en-US" altLang="en-US" i="1" dirty="0"/>
              <a:t>Times New Roman</a:t>
            </a:r>
            <a:r>
              <a:rPr lang="en-US" altLang="en-US" dirty="0"/>
              <a:t> or </a:t>
            </a:r>
            <a:r>
              <a:rPr lang="en-US" altLang="en-US" i="1" dirty="0" err="1"/>
              <a:t>LaTeX</a:t>
            </a:r>
            <a:r>
              <a:rPr lang="en-US" altLang="en-US" dirty="0"/>
              <a:t>  \</a:t>
            </a:r>
            <a:r>
              <a:rPr lang="en-US" altLang="en-US" dirty="0" err="1"/>
              <a:t>rm</a:t>
            </a:r>
            <a:r>
              <a:rPr lang="en-US" altLang="en-US" dirty="0"/>
              <a:t> font</a:t>
            </a:r>
          </a:p>
          <a:p>
            <a:pPr lvl="1" eaLnBrk="1" hangingPunct="1"/>
            <a:r>
              <a:rPr lang="en-US" altLang="en-US" dirty="0"/>
              <a:t>12-point for normal text</a:t>
            </a:r>
          </a:p>
          <a:p>
            <a:pPr lvl="1" eaLnBrk="1" hangingPunct="1"/>
            <a:r>
              <a:rPr lang="en-US" altLang="en-US" dirty="0"/>
              <a:t>Dark, black, letter quality print (no dot matrix)</a:t>
            </a:r>
          </a:p>
        </p:txBody>
      </p:sp>
    </p:spTree>
    <p:extLst>
      <p:ext uri="{BB962C8B-B14F-4D97-AF65-F5344CB8AC3E}">
        <p14:creationId xmlns:p14="http://schemas.microsoft.com/office/powerpoint/2010/main" val="2655792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8229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Default Style (unless otherwise directed)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566988" y="1089026"/>
            <a:ext cx="7162800" cy="50768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/>
              <a:t>Double-space or 1.5-space</a:t>
            </a:r>
          </a:p>
          <a:p>
            <a:pPr lvl="1" eaLnBrk="1" hangingPunct="1"/>
            <a:r>
              <a:rPr lang="en-US" altLang="en-US"/>
              <a:t>much easier to read</a:t>
            </a:r>
          </a:p>
          <a:p>
            <a:pPr lvl="1" eaLnBrk="1" hangingPunct="1"/>
            <a:r>
              <a:rPr lang="en-US" altLang="en-US"/>
              <a:t>allows room for reviewers’ comments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 b="1"/>
              <a:t>Paragraphs</a:t>
            </a:r>
          </a:p>
          <a:p>
            <a:pPr lvl="1" eaLnBrk="1" hangingPunct="1"/>
            <a:r>
              <a:rPr lang="en-US" altLang="en-US"/>
              <a:t>Use some!</a:t>
            </a:r>
          </a:p>
          <a:p>
            <a:pPr lvl="1" eaLnBrk="1" hangingPunct="1"/>
            <a:r>
              <a:rPr lang="en-US" altLang="en-US"/>
              <a:t>Leave a blank line between paragraphs</a:t>
            </a:r>
          </a:p>
          <a:p>
            <a:pPr lvl="1" eaLnBrk="1" hangingPunct="1"/>
            <a:r>
              <a:rPr lang="en-US" altLang="en-US"/>
              <a:t>Indenting the 1st line is optional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 b="1"/>
              <a:t>Bind only in a 3-ring binder</a:t>
            </a:r>
          </a:p>
          <a:p>
            <a:pPr lvl="1" eaLnBrk="1" hangingPunct="1"/>
            <a:r>
              <a:rPr lang="en-US" altLang="en-US"/>
              <a:t>On-line submission even better</a:t>
            </a:r>
          </a:p>
        </p:txBody>
      </p:sp>
    </p:spTree>
    <p:extLst>
      <p:ext uri="{BB962C8B-B14F-4D97-AF65-F5344CB8AC3E}">
        <p14:creationId xmlns:p14="http://schemas.microsoft.com/office/powerpoint/2010/main" val="561457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1964</Words>
  <Application>Microsoft Office PowerPoint</Application>
  <PresentationFormat>Widescreen</PresentationFormat>
  <Paragraphs>332</Paragraphs>
  <Slides>32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Symbol</vt:lpstr>
      <vt:lpstr>Times</vt:lpstr>
      <vt:lpstr>Times New Roman</vt:lpstr>
      <vt:lpstr>Trebuchet MS</vt:lpstr>
      <vt:lpstr>Wingdings 3</vt:lpstr>
      <vt:lpstr>Facet</vt:lpstr>
      <vt:lpstr>What’s a Technical Report? </vt:lpstr>
      <vt:lpstr>Typical Report Structure</vt:lpstr>
      <vt:lpstr>Report Structure:</vt:lpstr>
      <vt:lpstr>Title</vt:lpstr>
      <vt:lpstr>Report Appearance</vt:lpstr>
      <vt:lpstr>Page Numbering</vt:lpstr>
      <vt:lpstr>Purpose of Technical Writing</vt:lpstr>
      <vt:lpstr>Default Style (unless otherwise directed)</vt:lpstr>
      <vt:lpstr>Default Style (unless otherwise directed)</vt:lpstr>
      <vt:lpstr>Default Style (unless otherwise directed)</vt:lpstr>
      <vt:lpstr>Summary</vt:lpstr>
      <vt:lpstr>Abstract</vt:lpstr>
      <vt:lpstr>Abstracts</vt:lpstr>
      <vt:lpstr>Introduction/Background</vt:lpstr>
      <vt:lpstr>Introduction</vt:lpstr>
      <vt:lpstr>Chapter One - Introduction</vt:lpstr>
      <vt:lpstr>Objective</vt:lpstr>
      <vt:lpstr>Main Body </vt:lpstr>
      <vt:lpstr>Main Body </vt:lpstr>
      <vt:lpstr>Main Body </vt:lpstr>
      <vt:lpstr>Main Body </vt:lpstr>
      <vt:lpstr>PowerPoint Presentation</vt:lpstr>
      <vt:lpstr>Figures and Tables</vt:lpstr>
      <vt:lpstr>Figures and Tables</vt:lpstr>
      <vt:lpstr>Results and Discussion</vt:lpstr>
      <vt:lpstr>Conclusions</vt:lpstr>
      <vt:lpstr>Conclusion</vt:lpstr>
      <vt:lpstr>Implications</vt:lpstr>
      <vt:lpstr>Appendices</vt:lpstr>
      <vt:lpstr>Appendices</vt:lpstr>
      <vt:lpstr>References and Citations</vt:lpstr>
      <vt:lpstr>References and 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Report Writing (TRW)   For Engineers</dc:title>
  <dc:creator>User</dc:creator>
  <cp:lastModifiedBy>User</cp:lastModifiedBy>
  <cp:revision>16</cp:revision>
  <dcterms:created xsi:type="dcterms:W3CDTF">2016-10-03T17:16:56Z</dcterms:created>
  <dcterms:modified xsi:type="dcterms:W3CDTF">2016-10-25T10:55:06Z</dcterms:modified>
</cp:coreProperties>
</file>